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7" r:id="rId2"/>
    <p:sldMasterId id="2147483710" r:id="rId3"/>
    <p:sldMasterId id="2147483731" r:id="rId4"/>
  </p:sldMasterIdLst>
  <p:notesMasterIdLst>
    <p:notesMasterId r:id="rId51"/>
  </p:notesMasterIdLst>
  <p:sldIdLst>
    <p:sldId id="257" r:id="rId5"/>
    <p:sldId id="354" r:id="rId6"/>
    <p:sldId id="258" r:id="rId7"/>
    <p:sldId id="314" r:id="rId8"/>
    <p:sldId id="282" r:id="rId9"/>
    <p:sldId id="313" r:id="rId10"/>
    <p:sldId id="281" r:id="rId11"/>
    <p:sldId id="283" r:id="rId12"/>
    <p:sldId id="293" r:id="rId13"/>
    <p:sldId id="294" r:id="rId14"/>
    <p:sldId id="317" r:id="rId15"/>
    <p:sldId id="331" r:id="rId16"/>
    <p:sldId id="332" r:id="rId17"/>
    <p:sldId id="288" r:id="rId18"/>
    <p:sldId id="308" r:id="rId19"/>
    <p:sldId id="324" r:id="rId20"/>
    <p:sldId id="325" r:id="rId21"/>
    <p:sldId id="326" r:id="rId22"/>
    <p:sldId id="327" r:id="rId23"/>
    <p:sldId id="328" r:id="rId24"/>
    <p:sldId id="329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2" r:id="rId34"/>
    <p:sldId id="351" r:id="rId35"/>
    <p:sldId id="264" r:id="rId36"/>
    <p:sldId id="333" r:id="rId37"/>
    <p:sldId id="265" r:id="rId38"/>
    <p:sldId id="335" r:id="rId39"/>
    <p:sldId id="336" r:id="rId40"/>
    <p:sldId id="337" r:id="rId41"/>
    <p:sldId id="338" r:id="rId42"/>
    <p:sldId id="339" r:id="rId43"/>
    <p:sldId id="340" r:id="rId44"/>
    <p:sldId id="334" r:id="rId45"/>
    <p:sldId id="330" r:id="rId46"/>
    <p:sldId id="353" r:id="rId47"/>
    <p:sldId id="269" r:id="rId48"/>
    <p:sldId id="270" r:id="rId49"/>
    <p:sldId id="31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6F2642-3262-4BA3-89E6-83FB86B3935F}">
          <p14:sldIdLst>
            <p14:sldId id="257"/>
            <p14:sldId id="354"/>
            <p14:sldId id="258"/>
            <p14:sldId id="314"/>
            <p14:sldId id="282"/>
            <p14:sldId id="313"/>
            <p14:sldId id="281"/>
            <p14:sldId id="283"/>
            <p14:sldId id="293"/>
            <p14:sldId id="294"/>
            <p14:sldId id="317"/>
            <p14:sldId id="331"/>
            <p14:sldId id="332"/>
            <p14:sldId id="288"/>
            <p14:sldId id="308"/>
            <p14:sldId id="324"/>
            <p14:sldId id="325"/>
            <p14:sldId id="326"/>
            <p14:sldId id="327"/>
            <p14:sldId id="328"/>
            <p14:sldId id="329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2"/>
            <p14:sldId id="351"/>
            <p14:sldId id="264"/>
            <p14:sldId id="333"/>
            <p14:sldId id="265"/>
            <p14:sldId id="335"/>
            <p14:sldId id="336"/>
            <p14:sldId id="337"/>
            <p14:sldId id="338"/>
            <p14:sldId id="339"/>
            <p14:sldId id="340"/>
            <p14:sldId id="334"/>
            <p14:sldId id="330"/>
            <p14:sldId id="353"/>
            <p14:sldId id="269"/>
            <p14:sldId id="270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20" autoAdjust="0"/>
    <p:restoredTop sz="61401" autoAdjust="0"/>
  </p:normalViewPr>
  <p:slideViewPr>
    <p:cSldViewPr snapToGrid="0">
      <p:cViewPr>
        <p:scale>
          <a:sx n="63" d="100"/>
          <a:sy n="63" d="100"/>
        </p:scale>
        <p:origin x="5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BFE75-E466-43A0-9EFD-F2F4A2CBAF2E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690E7-68D9-4EB2-A765-A7958606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29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1BAF8-B61F-4E73-88C9-2153E18CA7BC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4/7/2017 6:42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923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restify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require('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restify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');</a:t>
            </a:r>
            <a:r>
              <a:rPr lang="en-US" dirty="0"/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builder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require('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botbuilder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');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//=========================================================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Bot Setup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//=========================================================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Setup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Restify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</a:t>
            </a:r>
            <a:r>
              <a:rPr lang="en-US" dirty="0"/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restify.createServer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server.listen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process.env.port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||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process.env.PORT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||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3978,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console.log('%s listening to %s',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server.name,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server.url);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Create chat bot</a:t>
            </a:r>
            <a:r>
              <a:rPr lang="en-US" dirty="0"/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connector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builder.ChatConnector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process.env.MICROSOFT_APP_ID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appPassword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process.env.MICROSOFT_APP_PASSWORD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  <a:r>
              <a:rPr lang="en-US" dirty="0"/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builder.UniversalBot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(connector);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server.post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/messages',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connector.listen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());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//=========================================================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Bots Dialogs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//=========================================================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bot.dialog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('/',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(session)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session.send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("Hello World");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89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bot.dialog</a:t>
            </a:r>
            <a:r>
              <a:rPr lang="en-US" dirty="0"/>
              <a:t>('/', [</a:t>
            </a:r>
          </a:p>
          <a:p>
            <a:r>
              <a:rPr lang="en-US" dirty="0"/>
              <a:t>    function (session) {</a:t>
            </a:r>
          </a:p>
          <a:p>
            <a:r>
              <a:rPr lang="en-US" dirty="0"/>
              <a:t>        </a:t>
            </a:r>
            <a:r>
              <a:rPr lang="en-US" dirty="0" err="1"/>
              <a:t>builder.Prompts.text</a:t>
            </a:r>
            <a:r>
              <a:rPr lang="en-US" dirty="0"/>
              <a:t>(session, 'Hi! What is your name?');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function (session, results) {</a:t>
            </a:r>
          </a:p>
          <a:p>
            <a:r>
              <a:rPr lang="en-US" dirty="0"/>
              <a:t>        </a:t>
            </a:r>
            <a:r>
              <a:rPr lang="en-US" dirty="0" err="1"/>
              <a:t>session.send</a:t>
            </a:r>
            <a:r>
              <a:rPr lang="en-US" dirty="0"/>
              <a:t>('Hello %s!', </a:t>
            </a:r>
            <a:r>
              <a:rPr lang="en-US" dirty="0" err="1"/>
              <a:t>results.response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]);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73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bot.dialog</a:t>
            </a:r>
            <a:r>
              <a:rPr lang="en-US" dirty="0"/>
              <a:t>('/', [</a:t>
            </a:r>
          </a:p>
          <a:p>
            <a:r>
              <a:rPr lang="en-US" dirty="0"/>
              <a:t>    function (session) {</a:t>
            </a:r>
          </a:p>
          <a:p>
            <a:r>
              <a:rPr lang="en-US" dirty="0"/>
              <a:t>        </a:t>
            </a:r>
            <a:r>
              <a:rPr lang="en-US" dirty="0" err="1"/>
              <a:t>session.beginDialog</a:t>
            </a:r>
            <a:r>
              <a:rPr lang="en-US" dirty="0"/>
              <a:t>('/profile');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function (session, results) {</a:t>
            </a:r>
          </a:p>
          <a:p>
            <a:r>
              <a:rPr lang="en-US" dirty="0"/>
              <a:t>        </a:t>
            </a:r>
            <a:r>
              <a:rPr lang="en-US" dirty="0" err="1"/>
              <a:t>session.send</a:t>
            </a:r>
            <a:r>
              <a:rPr lang="en-US" dirty="0"/>
              <a:t>('Hello %s!', </a:t>
            </a:r>
            <a:r>
              <a:rPr lang="en-US" dirty="0" err="1"/>
              <a:t>results.response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]);</a:t>
            </a:r>
          </a:p>
          <a:p>
            <a:r>
              <a:rPr lang="en-US" dirty="0" err="1"/>
              <a:t>bot.dialog</a:t>
            </a:r>
            <a:r>
              <a:rPr lang="en-US" dirty="0"/>
              <a:t>('/profile', [</a:t>
            </a:r>
          </a:p>
          <a:p>
            <a:r>
              <a:rPr lang="en-US" dirty="0"/>
              <a:t>    function (session) {</a:t>
            </a:r>
          </a:p>
          <a:p>
            <a:r>
              <a:rPr lang="en-US" dirty="0"/>
              <a:t>        </a:t>
            </a:r>
            <a:r>
              <a:rPr lang="en-US" dirty="0" err="1"/>
              <a:t>builder.Prompts.text</a:t>
            </a:r>
            <a:r>
              <a:rPr lang="en-US" dirty="0"/>
              <a:t>(session, 'Hi! What is your name?');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25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bot.dialog</a:t>
            </a:r>
            <a:r>
              <a:rPr lang="en-US" dirty="0"/>
              <a:t>('/profile', [</a:t>
            </a:r>
          </a:p>
          <a:p>
            <a:r>
              <a:rPr lang="en-US" dirty="0"/>
              <a:t>    function (session) {</a:t>
            </a:r>
          </a:p>
          <a:p>
            <a:r>
              <a:rPr lang="en-US" dirty="0"/>
              <a:t>        </a:t>
            </a:r>
            <a:r>
              <a:rPr lang="en-US" dirty="0" err="1"/>
              <a:t>builder.Prompts.text</a:t>
            </a:r>
            <a:r>
              <a:rPr lang="en-US" dirty="0"/>
              <a:t>(session, 'Hi! What is your name?');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function (session, results) {</a:t>
            </a:r>
          </a:p>
          <a:p>
            <a:r>
              <a:rPr lang="en-US" dirty="0"/>
              <a:t>        session.userData.name = </a:t>
            </a:r>
            <a:r>
              <a:rPr lang="en-US" dirty="0" err="1"/>
              <a:t>results.response</a:t>
            </a:r>
            <a:r>
              <a:rPr lang="en-US" dirty="0"/>
              <a:t>;</a:t>
            </a:r>
          </a:p>
          <a:p>
            <a:r>
              <a:rPr lang="en-US" dirty="0"/>
              <a:t>        </a:t>
            </a:r>
            <a:r>
              <a:rPr lang="en-US" dirty="0" err="1"/>
              <a:t>session.endDialog</a:t>
            </a:r>
            <a:r>
              <a:rPr lang="en-US" dirty="0"/>
              <a:t>();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36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now test to see if the session user data saved the user’s name</a:t>
            </a:r>
          </a:p>
          <a:p>
            <a:r>
              <a:rPr lang="en-US" dirty="0"/>
              <a:t>If it did not spin up the profile dialog </a:t>
            </a:r>
          </a:p>
          <a:p>
            <a:r>
              <a:rPr lang="en-US" dirty="0"/>
              <a:t>If it does then go to the next step in the Waterfall… aka Hello (user’s name). </a:t>
            </a:r>
          </a:p>
          <a:p>
            <a:endParaRPr lang="en-US" dirty="0"/>
          </a:p>
          <a:p>
            <a:r>
              <a:rPr lang="en-US" dirty="0" err="1"/>
              <a:t>bot.dialog</a:t>
            </a:r>
            <a:r>
              <a:rPr lang="en-US" dirty="0"/>
              <a:t>('/', [</a:t>
            </a:r>
          </a:p>
          <a:p>
            <a:r>
              <a:rPr lang="en-US" dirty="0"/>
              <a:t>    function (session, </a:t>
            </a:r>
            <a:r>
              <a:rPr lang="en-US" dirty="0" err="1"/>
              <a:t>args</a:t>
            </a:r>
            <a:r>
              <a:rPr lang="en-US" dirty="0"/>
              <a:t>, next) {</a:t>
            </a:r>
          </a:p>
          <a:p>
            <a:r>
              <a:rPr lang="en-US" dirty="0"/>
              <a:t>        if (!session.userData.name) {</a:t>
            </a:r>
          </a:p>
          <a:p>
            <a:r>
              <a:rPr lang="en-US" dirty="0"/>
              <a:t>            </a:t>
            </a:r>
            <a:r>
              <a:rPr lang="en-US" dirty="0" err="1"/>
              <a:t>session.beginDialog</a:t>
            </a:r>
            <a:r>
              <a:rPr lang="en-US" dirty="0"/>
              <a:t>('/profile');</a:t>
            </a:r>
          </a:p>
          <a:p>
            <a:r>
              <a:rPr lang="en-US" dirty="0"/>
              <a:t>        } else {</a:t>
            </a:r>
          </a:p>
          <a:p>
            <a:r>
              <a:rPr lang="en-US" dirty="0"/>
              <a:t>            next();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function (session, results) {</a:t>
            </a:r>
          </a:p>
          <a:p>
            <a:r>
              <a:rPr lang="en-US" dirty="0"/>
              <a:t>        </a:t>
            </a:r>
            <a:r>
              <a:rPr lang="en-US" dirty="0" err="1"/>
              <a:t>session.send</a:t>
            </a:r>
            <a:r>
              <a:rPr lang="en-US" dirty="0"/>
              <a:t>('Hello %s!', session.userData.name);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69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intents.onDefault</a:t>
            </a:r>
            <a:r>
              <a:rPr lang="en-US" dirty="0"/>
              <a:t>([</a:t>
            </a:r>
          </a:p>
          <a:p>
            <a:r>
              <a:rPr lang="en-US" dirty="0"/>
              <a:t>    function (session, </a:t>
            </a:r>
            <a:r>
              <a:rPr lang="en-US" dirty="0" err="1"/>
              <a:t>args</a:t>
            </a:r>
            <a:r>
              <a:rPr lang="en-US" dirty="0"/>
              <a:t>, next) {</a:t>
            </a:r>
          </a:p>
          <a:p>
            <a:r>
              <a:rPr lang="en-US" dirty="0"/>
              <a:t>        if (!session.userData.name) {</a:t>
            </a:r>
          </a:p>
          <a:p>
            <a:r>
              <a:rPr lang="en-US" dirty="0"/>
              <a:t>            </a:t>
            </a:r>
            <a:r>
              <a:rPr lang="en-US" dirty="0" err="1"/>
              <a:t>session.beginDialog</a:t>
            </a:r>
            <a:r>
              <a:rPr lang="en-US" dirty="0"/>
              <a:t>('/profile');</a:t>
            </a:r>
          </a:p>
          <a:p>
            <a:r>
              <a:rPr lang="en-US" dirty="0"/>
              <a:t>        } else {</a:t>
            </a:r>
          </a:p>
          <a:p>
            <a:r>
              <a:rPr lang="en-US" dirty="0"/>
              <a:t>            next();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function (session, results) {</a:t>
            </a:r>
          </a:p>
          <a:p>
            <a:r>
              <a:rPr lang="en-US" dirty="0"/>
              <a:t>        </a:t>
            </a:r>
            <a:r>
              <a:rPr lang="en-US" dirty="0" err="1"/>
              <a:t>session.send</a:t>
            </a:r>
            <a:r>
              <a:rPr lang="en-US" dirty="0"/>
              <a:t>('Hello %s!', session.userData.name);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63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var</a:t>
            </a:r>
            <a:r>
              <a:rPr lang="en-US" dirty="0"/>
              <a:t> intents = new </a:t>
            </a:r>
            <a:r>
              <a:rPr lang="en-US" dirty="0" err="1"/>
              <a:t>builder.IntentDialog</a:t>
            </a:r>
            <a:r>
              <a:rPr lang="en-US" dirty="0"/>
              <a:t>();</a:t>
            </a:r>
          </a:p>
          <a:p>
            <a:r>
              <a:rPr lang="en-US" dirty="0" err="1"/>
              <a:t>bot.dialog</a:t>
            </a:r>
            <a:r>
              <a:rPr lang="en-US" dirty="0"/>
              <a:t>('/', intents);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13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intents.matches</a:t>
            </a:r>
            <a:r>
              <a:rPr lang="en-US" dirty="0"/>
              <a:t>(/^change name/</a:t>
            </a:r>
            <a:r>
              <a:rPr lang="en-US" dirty="0" err="1"/>
              <a:t>i</a:t>
            </a:r>
            <a:r>
              <a:rPr lang="en-US" dirty="0"/>
              <a:t>, [</a:t>
            </a:r>
          </a:p>
          <a:p>
            <a:r>
              <a:rPr lang="en-US" dirty="0"/>
              <a:t>    function (session) {</a:t>
            </a:r>
          </a:p>
          <a:p>
            <a:r>
              <a:rPr lang="en-US" dirty="0"/>
              <a:t>        </a:t>
            </a:r>
            <a:r>
              <a:rPr lang="en-US" dirty="0" err="1"/>
              <a:t>session.beginDialog</a:t>
            </a:r>
            <a:r>
              <a:rPr lang="en-US" dirty="0"/>
              <a:t>('/profile');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function (session, results) {</a:t>
            </a:r>
          </a:p>
          <a:p>
            <a:r>
              <a:rPr lang="en-US" dirty="0"/>
              <a:t>        </a:t>
            </a:r>
            <a:r>
              <a:rPr lang="en-US" dirty="0" err="1"/>
              <a:t>session.send</a:t>
            </a:r>
            <a:r>
              <a:rPr lang="en-US" dirty="0"/>
              <a:t>('Ok... Changed your name to %s', session.userData.name);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02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 </a:t>
            </a:r>
            <a:r>
              <a:rPr lang="en-US" dirty="0" err="1"/>
              <a:t>createHeroCard</a:t>
            </a:r>
            <a:r>
              <a:rPr lang="en-US" dirty="0"/>
              <a:t>(session) {</a:t>
            </a:r>
          </a:p>
          <a:p>
            <a:r>
              <a:rPr lang="en-US" dirty="0"/>
              <a:t>    return new </a:t>
            </a:r>
            <a:r>
              <a:rPr lang="en-US" dirty="0" err="1"/>
              <a:t>builder.HeroCard</a:t>
            </a:r>
            <a:r>
              <a:rPr lang="en-US" dirty="0"/>
              <a:t>(session)</a:t>
            </a:r>
          </a:p>
          <a:p>
            <a:r>
              <a:rPr lang="en-US" dirty="0"/>
              <a:t>        .title('</a:t>
            </a:r>
            <a:r>
              <a:rPr lang="en-US" dirty="0" err="1"/>
              <a:t>BotFramework</a:t>
            </a:r>
            <a:r>
              <a:rPr lang="en-US" dirty="0"/>
              <a:t> Hero Card')</a:t>
            </a:r>
          </a:p>
          <a:p>
            <a:r>
              <a:rPr lang="en-US" dirty="0"/>
              <a:t>        .subtitle('Your bots — wherever your users are talking')</a:t>
            </a:r>
          </a:p>
          <a:p>
            <a:r>
              <a:rPr lang="en-US" dirty="0"/>
              <a:t>        .text('Build and connect intelligent bots to interact with your users naturally wherever they are, from text/</a:t>
            </a:r>
            <a:r>
              <a:rPr lang="en-US" dirty="0" err="1"/>
              <a:t>sms</a:t>
            </a:r>
            <a:r>
              <a:rPr lang="en-US" dirty="0"/>
              <a:t> to Skype, Slack, Office 365 mail and other popular services.')</a:t>
            </a:r>
          </a:p>
          <a:p>
            <a:r>
              <a:rPr lang="en-US" dirty="0"/>
              <a:t>        .images([</a:t>
            </a:r>
          </a:p>
          <a:p>
            <a:r>
              <a:rPr lang="en-US" dirty="0"/>
              <a:t>            </a:t>
            </a:r>
            <a:r>
              <a:rPr lang="en-US" dirty="0" err="1"/>
              <a:t>builder.CardImage.create</a:t>
            </a:r>
            <a:r>
              <a:rPr lang="en-US" dirty="0"/>
              <a:t>(session, 'https://sec.ch9.ms/ch9/7ff5/e07cfef0-aa3b-40bb-9baa-7c9ef8ff7ff5/buildreactionbotframework_960.jpg')</a:t>
            </a:r>
          </a:p>
          <a:p>
            <a:r>
              <a:rPr lang="en-US" dirty="0"/>
              <a:t>        ])</a:t>
            </a:r>
          </a:p>
          <a:p>
            <a:r>
              <a:rPr lang="en-US" dirty="0"/>
              <a:t>        .buttons([</a:t>
            </a:r>
          </a:p>
          <a:p>
            <a:r>
              <a:rPr lang="en-US" dirty="0"/>
              <a:t>            </a:t>
            </a:r>
            <a:r>
              <a:rPr lang="en-US" dirty="0" err="1"/>
              <a:t>builder.CardAction.openUrl</a:t>
            </a:r>
            <a:r>
              <a:rPr lang="en-US" dirty="0"/>
              <a:t>(session, 'https://docs.botframework.com/</a:t>
            </a:r>
            <a:r>
              <a:rPr lang="en-US" dirty="0" err="1"/>
              <a:t>en</a:t>
            </a:r>
            <a:r>
              <a:rPr lang="en-US" dirty="0"/>
              <a:t>-us/', 'Get Started')</a:t>
            </a:r>
          </a:p>
          <a:p>
            <a:r>
              <a:rPr lang="en-US" dirty="0"/>
              <a:t>        ]);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02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intents.matches</a:t>
            </a:r>
            <a:r>
              <a:rPr lang="en-US" dirty="0"/>
              <a:t>(/^hero card/</a:t>
            </a:r>
            <a:r>
              <a:rPr lang="en-US" dirty="0" err="1"/>
              <a:t>i</a:t>
            </a:r>
            <a:r>
              <a:rPr lang="en-US" dirty="0"/>
              <a:t>, [</a:t>
            </a:r>
          </a:p>
          <a:p>
            <a:r>
              <a:rPr lang="en-US" dirty="0"/>
              <a:t>    function (session, results) {</a:t>
            </a:r>
          </a:p>
          <a:p>
            <a:r>
              <a:rPr lang="en-US" dirty="0"/>
              <a:t>        </a:t>
            </a:r>
            <a:r>
              <a:rPr lang="en-US" dirty="0" err="1"/>
              <a:t>var</a:t>
            </a:r>
            <a:r>
              <a:rPr lang="en-US" dirty="0"/>
              <a:t> card = </a:t>
            </a:r>
            <a:r>
              <a:rPr lang="en-US" dirty="0" err="1"/>
              <a:t>createHeroCard</a:t>
            </a:r>
            <a:r>
              <a:rPr lang="en-US" dirty="0"/>
              <a:t>(session);</a:t>
            </a:r>
          </a:p>
          <a:p>
            <a:r>
              <a:rPr lang="en-US" dirty="0"/>
              <a:t>    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msg</a:t>
            </a:r>
            <a:r>
              <a:rPr lang="en-US" dirty="0"/>
              <a:t> = new </a:t>
            </a:r>
            <a:r>
              <a:rPr lang="en-US" dirty="0" err="1"/>
              <a:t>builder.Message</a:t>
            </a:r>
            <a:r>
              <a:rPr lang="en-US" dirty="0"/>
              <a:t>(session).</a:t>
            </a:r>
            <a:r>
              <a:rPr lang="en-US" dirty="0" err="1"/>
              <a:t>addAttachment</a:t>
            </a:r>
            <a:r>
              <a:rPr lang="en-US" dirty="0"/>
              <a:t>(card);</a:t>
            </a:r>
          </a:p>
          <a:p>
            <a:r>
              <a:rPr lang="en-US" dirty="0"/>
              <a:t>        </a:t>
            </a:r>
            <a:r>
              <a:rPr lang="en-US" dirty="0" err="1"/>
              <a:t>session.send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);    }</a:t>
            </a:r>
          </a:p>
          <a:p>
            <a:r>
              <a:rPr lang="en-US" dirty="0"/>
              <a:t>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01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4/7/2017 6:42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588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6828C3-49AD-4602-8940-845E625761CF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4/7/2017 8:11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088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6E2611-0345-42A9-9A63-1F99084E14D5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4/7/2017 8:11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333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cognitiveservices</a:t>
            </a:r>
            <a:r>
              <a:rPr lang="en-US" dirty="0"/>
              <a:t> = require('</a:t>
            </a:r>
            <a:r>
              <a:rPr lang="en-US" dirty="0" err="1"/>
              <a:t>botbuilder-cognitiveservices</a:t>
            </a:r>
            <a:r>
              <a:rPr lang="en-US" dirty="0"/>
              <a:t>');</a:t>
            </a:r>
          </a:p>
          <a:p>
            <a:endParaRPr lang="en-US" dirty="0"/>
          </a:p>
          <a:p>
            <a:r>
              <a:rPr lang="en-US" dirty="0" err="1"/>
              <a:t>var</a:t>
            </a:r>
            <a:r>
              <a:rPr lang="en-US" dirty="0"/>
              <a:t> recognizer = new </a:t>
            </a:r>
            <a:r>
              <a:rPr lang="en-US" dirty="0" err="1"/>
              <a:t>cognitiveservices.QnAMakerRecognizer</a:t>
            </a:r>
            <a:r>
              <a:rPr lang="en-US" dirty="0"/>
              <a:t>({</a:t>
            </a:r>
          </a:p>
          <a:p>
            <a:r>
              <a:rPr lang="en-US" dirty="0"/>
              <a:t>	</a:t>
            </a:r>
            <a:r>
              <a:rPr lang="en-US" dirty="0" err="1"/>
              <a:t>knowledgeBaseId</a:t>
            </a:r>
            <a:r>
              <a:rPr lang="en-US" dirty="0"/>
              <a:t>: '67e04557-1c27-4045-b1c1-8469aab5e53c', </a:t>
            </a:r>
          </a:p>
          <a:p>
            <a:r>
              <a:rPr lang="en-US" dirty="0"/>
              <a:t>	</a:t>
            </a:r>
            <a:r>
              <a:rPr lang="en-US" dirty="0" err="1"/>
              <a:t>subscriptionKey</a:t>
            </a:r>
            <a:r>
              <a:rPr lang="en-US" dirty="0"/>
              <a:t>: 'fe6e8e5c4d364d4ebb55428ec4030b48'});</a:t>
            </a:r>
          </a:p>
          <a:p>
            <a:r>
              <a:rPr lang="en-US" dirty="0"/>
              <a:t>	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basicQnAMakerDialog</a:t>
            </a:r>
            <a:r>
              <a:rPr lang="en-US" dirty="0"/>
              <a:t> = new </a:t>
            </a:r>
            <a:r>
              <a:rPr lang="en-US" dirty="0" err="1"/>
              <a:t>cognitiveservices.QnAMakerDialog</a:t>
            </a:r>
            <a:r>
              <a:rPr lang="en-US" dirty="0"/>
              <a:t>({ </a:t>
            </a:r>
          </a:p>
          <a:p>
            <a:r>
              <a:rPr lang="en-US" dirty="0"/>
              <a:t>	recognizers: [recognizer],</a:t>
            </a:r>
          </a:p>
          <a:p>
            <a:r>
              <a:rPr lang="en-US" dirty="0"/>
              <a:t>	</a:t>
            </a:r>
            <a:r>
              <a:rPr lang="en-US" dirty="0" err="1"/>
              <a:t>defaultMessage</a:t>
            </a:r>
            <a:r>
              <a:rPr lang="en-US" dirty="0"/>
              <a:t>: 'No match! Try changing the query terms!',</a:t>
            </a:r>
          </a:p>
          <a:p>
            <a:r>
              <a:rPr lang="en-US" dirty="0"/>
              <a:t>	</a:t>
            </a:r>
            <a:r>
              <a:rPr lang="en-US" dirty="0" err="1"/>
              <a:t>qnaThreshold</a:t>
            </a:r>
            <a:r>
              <a:rPr lang="en-US" dirty="0"/>
              <a:t>: 0.3});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7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intents.matches</a:t>
            </a:r>
            <a:r>
              <a:rPr lang="en-US" dirty="0"/>
              <a:t>(/^unity/</a:t>
            </a:r>
            <a:r>
              <a:rPr lang="en-US" dirty="0" err="1"/>
              <a:t>i</a:t>
            </a:r>
            <a:r>
              <a:rPr lang="en-US" dirty="0"/>
              <a:t>, [</a:t>
            </a:r>
          </a:p>
          <a:p>
            <a:r>
              <a:rPr lang="en-US" dirty="0"/>
              <a:t>    function (session) { </a:t>
            </a:r>
          </a:p>
          <a:p>
            <a:r>
              <a:rPr lang="en-US" dirty="0"/>
              <a:t>        </a:t>
            </a:r>
            <a:r>
              <a:rPr lang="en-US" dirty="0" err="1"/>
              <a:t>builder.Prompts.text</a:t>
            </a:r>
            <a:r>
              <a:rPr lang="en-US" dirty="0"/>
              <a:t>(session, 'Hi! What is your question for unity?');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function (session) {</a:t>
            </a:r>
          </a:p>
          <a:p>
            <a:r>
              <a:rPr lang="en-US" dirty="0"/>
              <a:t>        </a:t>
            </a:r>
            <a:r>
              <a:rPr lang="en-US" dirty="0" err="1"/>
              <a:t>session.beginDialog</a:t>
            </a:r>
            <a:r>
              <a:rPr lang="en-US" dirty="0"/>
              <a:t>('/</a:t>
            </a:r>
            <a:r>
              <a:rPr lang="en-US" dirty="0" err="1"/>
              <a:t>unityQnA</a:t>
            </a:r>
            <a:r>
              <a:rPr lang="en-US" dirty="0"/>
              <a:t>');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]);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60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4/7/2017 6:42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71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6E2611-0345-42A9-9A63-1F99084E14D5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4/7/2017 6:42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449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20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-y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38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restify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require('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restify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');</a:t>
            </a:r>
            <a:r>
              <a:rPr lang="en-US" dirty="0"/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builder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require('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botbuilder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');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//=========================================================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Bot Setup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//=========================================================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Setup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Restify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</a:t>
            </a:r>
            <a:r>
              <a:rPr lang="en-US" dirty="0"/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restify.createServer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server.listen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process.env.port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||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process.env.PORT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||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3978,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console.log('%s listening to %s',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server.name,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server.url);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Create chat bot</a:t>
            </a:r>
            <a:r>
              <a:rPr lang="en-US" dirty="0"/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connector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builder.ChatConnector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process.env.MICROSOFT_APP_ID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appPassword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process.env.MICROSOFT_APP_PASSWORD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  <a:r>
              <a:rPr lang="en-US" dirty="0"/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builder.UniversalBot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(connector);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server.post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/messages',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connector.listen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());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//=========================================================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Bots Dialogs</a:t>
            </a:r>
            <a:r>
              <a:rPr lang="en-US" dirty="0"/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//=========================================================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bot.dialog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('/',</a:t>
            </a:r>
            <a:r>
              <a:rPr lang="en-US" dirty="0"/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(session)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dirty="0"/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session.send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("Hello World");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8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61379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852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406897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852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02773" y="1904878"/>
            <a:ext cx="5134767" cy="4480254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48213" y="6034000"/>
            <a:ext cx="1648360" cy="353933"/>
            <a:chOff x="457200" y="1643393"/>
            <a:chExt cx="4492753" cy="9645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4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162215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7636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8871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1606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701982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81210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094134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24591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8869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87751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9091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61379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852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406897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852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48213" y="6034000"/>
            <a:ext cx="1648360" cy="353933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98897" y="1904878"/>
            <a:ext cx="5016509" cy="44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2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5214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3364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46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447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9047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3770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15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1613794"/>
            <a:ext cx="6274974" cy="35925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61379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9444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406897"/>
            <a:ext cx="6276530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9444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02773" y="1904878"/>
            <a:ext cx="5134767" cy="4480254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 userDrawn="1"/>
        </p:nvGrpSpPr>
        <p:grpSpPr bwMode="gray">
          <a:xfrm>
            <a:off x="448213" y="6034000"/>
            <a:ext cx="1648360" cy="353933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37191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1613794"/>
            <a:ext cx="6274974" cy="35925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61379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9444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406897"/>
            <a:ext cx="6276530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9444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98897" y="1904878"/>
            <a:ext cx="5016509" cy="4482760"/>
          </a:xfrm>
          <a:prstGeom prst="rect">
            <a:avLst/>
          </a:prstGeom>
        </p:spPr>
      </p:pic>
      <p:grpSp>
        <p:nvGrpSpPr>
          <p:cNvPr id="11" name="Group 10"/>
          <p:cNvGrpSpPr>
            <a:grpSpLocks noChangeAspect="1"/>
          </p:cNvGrpSpPr>
          <p:nvPr userDrawn="1"/>
        </p:nvGrpSpPr>
        <p:grpSpPr bwMode="gray">
          <a:xfrm>
            <a:off x="448213" y="6034000"/>
            <a:ext cx="1648360" cy="353933"/>
            <a:chOff x="457200" y="1643393"/>
            <a:chExt cx="4492753" cy="9645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3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1426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7927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7440638" y="0"/>
            <a:ext cx="475136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59261" y="2238022"/>
            <a:ext cx="3925194" cy="34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7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071000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730740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841811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6840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036502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655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3151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565387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228712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859614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7440638" y="0"/>
            <a:ext cx="475136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2608" y="2191989"/>
            <a:ext cx="3876847" cy="346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1673594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45688670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42580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50410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60102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902666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9586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516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3738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06250" y="484298"/>
            <a:ext cx="6822760" cy="1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653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1245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392104" y="6566924"/>
            <a:ext cx="3407792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2864781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  <p:bldP spid="11" grpId="0"/>
      <p:bldP spid="11" grpId="1"/>
      <p:bldP spid="11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1844266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4587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0359071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6109765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0807256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1503468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9091649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7171399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7171399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06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55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2203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9912837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12742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188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676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7949076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35214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0867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168206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8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221384" y="6061767"/>
            <a:ext cx="1522404" cy="326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8" y="484300"/>
            <a:ext cx="7001078" cy="12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4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1464692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114" y="4309989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114" y="3343393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2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1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14" y="4309989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4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69239" y="291070"/>
            <a:ext cx="3585699" cy="452654"/>
          </a:xfrm>
        </p:spPr>
        <p:txBody>
          <a:bodyPr/>
          <a:lstStyle>
            <a:lvl1pPr marL="0" indent="0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8337065" y="29107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3138705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/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/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- STATIC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2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1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14" y="4309989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4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69239" y="291070"/>
            <a:ext cx="3585699" cy="452654"/>
          </a:xfrm>
        </p:spPr>
        <p:txBody>
          <a:bodyPr/>
          <a:lstStyle>
            <a:lvl1pPr marL="0" indent="0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8337065" y="29107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388875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32868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594053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2908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186356"/>
            <a:ext cx="8964247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" y="3343635"/>
            <a:ext cx="12191377" cy="304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0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192766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6" b="0" kern="1200" cap="none" spc="-98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6910058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6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6411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06" indent="0">
              <a:buNone/>
              <a:defRPr sz="1961"/>
            </a:lvl2pPr>
            <a:lvl3pPr marL="219386" indent="0">
              <a:buNone/>
              <a:defRPr sz="1961"/>
            </a:lvl3pPr>
            <a:lvl4pPr marL="466779" indent="0">
              <a:buNone/>
              <a:defRPr sz="1765"/>
            </a:lvl4pPr>
            <a:lvl5pPr marL="72506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34612238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301664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2698206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2247534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06736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8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206736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8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5172279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3715877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2"/>
            <a:ext cx="11655840" cy="899665"/>
          </a:xfrm>
        </p:spPr>
        <p:txBody>
          <a:bodyPr/>
          <a:lstStyle>
            <a:lvl1pPr>
              <a:defRPr sz="7056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91485311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5" y="2084173"/>
            <a:ext cx="8058229" cy="1793104"/>
          </a:xfrm>
        </p:spPr>
        <p:txBody>
          <a:bodyPr/>
          <a:lstStyle>
            <a:lvl1pPr>
              <a:defRPr sz="588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1481858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5" y="2084173"/>
            <a:ext cx="8058229" cy="1793104"/>
          </a:xfrm>
        </p:spPr>
        <p:txBody>
          <a:bodyPr/>
          <a:lstStyle>
            <a:lvl1pPr>
              <a:defRPr sz="588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25101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50"/>
            <a:ext cx="9860672" cy="899665"/>
          </a:xfrm>
        </p:spPr>
        <p:txBody>
          <a:bodyPr/>
          <a:lstStyle>
            <a:lvl1pPr marL="228722" indent="-228722">
              <a:defRPr sz="5881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6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9402936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4"/>
            <a:ext cx="9860672" cy="899665"/>
          </a:xfrm>
        </p:spPr>
        <p:txBody>
          <a:bodyPr/>
          <a:lstStyle>
            <a:lvl1pPr marL="276954" indent="-276954">
              <a:tabLst>
                <a:tab pos="276954" algn="l"/>
              </a:tabLst>
              <a:defRPr sz="5881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6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039064588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2" y="2383024"/>
            <a:ext cx="11653523" cy="914360"/>
          </a:xfrm>
        </p:spPr>
        <p:txBody>
          <a:bodyPr/>
          <a:lstStyle>
            <a:lvl1pPr marL="0" indent="0">
              <a:buNone/>
              <a:defRPr sz="5293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2"/>
            <a:ext cx="11655840" cy="899665"/>
          </a:xfrm>
        </p:spPr>
        <p:txBody>
          <a:bodyPr/>
          <a:lstStyle>
            <a:lvl1pPr>
              <a:defRPr sz="705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286996706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763530"/>
          </a:xfrm>
        </p:spPr>
        <p:txBody>
          <a:bodyPr/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4333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69635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4214" y="1217196"/>
            <a:ext cx="5378548" cy="899665"/>
          </a:xfrm>
        </p:spPr>
        <p:txBody>
          <a:bodyPr/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2151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71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244952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1232243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36159411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20276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6"/>
            <a:ext cx="11653522" cy="2089751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15519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40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A8E3-6DD6-437B-B416-96A93C4183D3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CEB8-3C41-4657-8172-EC2CB67B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9436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85002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image" Target="../media/image9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7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11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09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52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  <p:sldLayoutId id="2147483753" r:id="rId22"/>
    <p:sldLayoutId id="2147483754" r:id="rId23"/>
    <p:sldLayoutId id="2147483755" r:id="rId24"/>
    <p:sldLayoutId id="2147483756" r:id="rId25"/>
    <p:sldLayoutId id="2147483757" r:id="rId26"/>
    <p:sldLayoutId id="2147483758" r:id="rId27"/>
    <p:sldLayoutId id="2147483759" r:id="rId28"/>
    <p:sldLayoutId id="2147483760" r:id="rId29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luis.ai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qnamaker.ai/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qnamaker.ai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3553226"/>
            <a:ext cx="6273418" cy="1794661"/>
          </a:xfrm>
        </p:spPr>
        <p:txBody>
          <a:bodyPr/>
          <a:lstStyle/>
          <a:p>
            <a:r>
              <a:rPr lang="en-US" sz="2500" dirty="0"/>
              <a:t>Katherine ‘Kat’ Harris</a:t>
            </a:r>
          </a:p>
          <a:p>
            <a:r>
              <a:rPr lang="en-US" sz="2500" dirty="0"/>
              <a:t>@katvharris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52994"/>
            <a:ext cx="7447935" cy="1793104"/>
          </a:xfrm>
        </p:spPr>
        <p:txBody>
          <a:bodyPr/>
          <a:lstStyle/>
          <a:p>
            <a:pPr lvl="0"/>
            <a:r>
              <a:rPr lang="en-US" sz="4200" dirty="0"/>
              <a:t>Build a Bot Workshop: </a:t>
            </a:r>
            <a:br>
              <a:rPr lang="en-US" sz="4500" dirty="0"/>
            </a:br>
            <a:r>
              <a:rPr lang="en-US" sz="3400" dirty="0"/>
              <a:t>with Node.js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56839" y="5632997"/>
            <a:ext cx="2659566" cy="111512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82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7277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2" descr="https://camo.githubusercontent.com/80b5b361476d7ee5154dd92d731d1f82d4443967/687474703a2f2f646f63732e626f746672616d65776f726b2e636f6d2f656e2d75732f696d616765732f6661712d6f766572766965772f626f746672616d65776f726b5f6f766572766965775f6a756c79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73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72757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https://d28ukn35zk34qe.cloudfront.net/2016/03/31135420/connector-getstarted-system-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487"/>
            <a:ext cx="12190271" cy="685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511" y="548985"/>
            <a:ext cx="3339472" cy="576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4944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62178"/>
          </a:xfrm>
        </p:spPr>
        <p:txBody>
          <a:bodyPr/>
          <a:lstStyle/>
          <a:p>
            <a:r>
              <a:rPr lang="en-US" dirty="0"/>
              <a:t>Designing Bots</a:t>
            </a:r>
          </a:p>
        </p:txBody>
      </p:sp>
    </p:spTree>
    <p:extLst>
      <p:ext uri="{BB962C8B-B14F-4D97-AF65-F5344CB8AC3E}">
        <p14:creationId xmlns:p14="http://schemas.microsoft.com/office/powerpoint/2010/main" val="87834271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Bot design is app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Screens become dialogs organized into a “stack”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430" y="2286540"/>
            <a:ext cx="8535140" cy="37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390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Navigating the dialog stack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03336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Begin Dialog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tx1"/>
                </a:solidFill>
              </a:rPr>
              <a:t>Add a new dialog to the top of stack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Replace Dialog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tx1"/>
                </a:solidFill>
              </a:rPr>
              <a:t>Remove the top dialog from the stack &amp; replace it with a different one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Cancel Dialog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tx1"/>
                </a:solidFill>
              </a:rPr>
              <a:t>Cancel the first occurrence of a specific dialog in the stack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End Dialog</a:t>
            </a:r>
          </a:p>
          <a:p>
            <a:pPr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</a:rPr>
              <a:t>End the current dialog and return to the next one on the stack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737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en-US" dirty="0"/>
              <a:t>Making our bot</a:t>
            </a:r>
            <a:br>
              <a:rPr lang="en-US" dirty="0"/>
            </a:br>
            <a:r>
              <a:rPr lang="en-US" dirty="0"/>
              <a:t>w/ Node.js</a:t>
            </a:r>
          </a:p>
        </p:txBody>
      </p:sp>
    </p:spTree>
    <p:extLst>
      <p:ext uri="{BB962C8B-B14F-4D97-AF65-F5344CB8AC3E}">
        <p14:creationId xmlns:p14="http://schemas.microsoft.com/office/powerpoint/2010/main" val="253233685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7ADB-26A7-406E-A569-B09038E6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B19A-6B3F-456E-9737-7768B85AA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714478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n-US" dirty="0"/>
              <a:t>Download Node.js</a:t>
            </a:r>
          </a:p>
          <a:p>
            <a:pPr marL="795597" lvl="2" indent="-571500">
              <a:buFontTx/>
              <a:buChar char="-"/>
            </a:pPr>
            <a:r>
              <a:rPr lang="en-US" dirty="0"/>
              <a:t>https://nodejs.org/en/</a:t>
            </a:r>
          </a:p>
          <a:p>
            <a:pPr marL="571500" indent="-571500">
              <a:buFontTx/>
              <a:buChar char="-"/>
            </a:pPr>
            <a:r>
              <a:rPr lang="en-US" dirty="0"/>
              <a:t>Download an IDE (i.e. Visual Studio Code)</a:t>
            </a:r>
          </a:p>
          <a:p>
            <a:pPr marL="795597" lvl="2" indent="-571500">
              <a:buFontTx/>
              <a:buChar char="-"/>
            </a:pPr>
            <a:r>
              <a:rPr lang="en-US" dirty="0"/>
              <a:t>https://code.visualstudio.com/</a:t>
            </a:r>
          </a:p>
          <a:p>
            <a:pPr marL="571500" indent="-571500">
              <a:buFontTx/>
              <a:buChar char="-"/>
            </a:pPr>
            <a:r>
              <a:rPr lang="en-US" dirty="0"/>
              <a:t>Download the Microsoft Emulator </a:t>
            </a:r>
          </a:p>
          <a:p>
            <a:pPr marL="795597" lvl="2" indent="-571500">
              <a:buFontTx/>
              <a:buChar char="-"/>
            </a:pPr>
            <a:r>
              <a:rPr lang="en-US" dirty="0"/>
              <a:t>https://docs.botframework.com/en-us/tools/bot-framework-emulator/</a:t>
            </a:r>
          </a:p>
          <a:p>
            <a:pPr marL="571500" indent="-5715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14553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E2AE-4CDE-4A69-85DE-0D85FCE6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the appropriate 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008A5-58AE-451C-8925-C62B13BE8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706"/>
            <a:ext cx="12192000" cy="44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0883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70E85-6D5B-4CA3-95B6-6E1A8AC3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some code… hello world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4E406-6D3F-40E5-A202-E39768776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n-US" dirty="0"/>
              <a:t>Open the folder you created with your IDE</a:t>
            </a:r>
          </a:p>
          <a:p>
            <a:pPr marL="571500" indent="-571500">
              <a:buFontTx/>
              <a:buChar char="-"/>
            </a:pPr>
            <a:r>
              <a:rPr lang="en-US" dirty="0"/>
              <a:t>Create app.js file in the folder you created</a:t>
            </a:r>
          </a:p>
        </p:txBody>
      </p:sp>
    </p:spTree>
    <p:extLst>
      <p:ext uri="{BB962C8B-B14F-4D97-AF65-F5344CB8AC3E}">
        <p14:creationId xmlns:p14="http://schemas.microsoft.com/office/powerpoint/2010/main" val="84036785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5A953-E76C-4C17-8D51-F61C26C5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92D49-E6A7-4D0B-B343-7D2DB0B3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0375"/>
            <a:ext cx="12192000" cy="409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191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7ADB-26A7-406E-A569-B09038E6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B19A-6B3F-456E-9737-7768B85AA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714478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n-US" dirty="0"/>
              <a:t>Download Node.js</a:t>
            </a:r>
          </a:p>
          <a:p>
            <a:pPr marL="795597" lvl="2" indent="-571500">
              <a:buFontTx/>
              <a:buChar char="-"/>
            </a:pPr>
            <a:r>
              <a:rPr lang="en-US" dirty="0"/>
              <a:t>https://nodejs.org/en/</a:t>
            </a:r>
          </a:p>
          <a:p>
            <a:pPr marL="571500" indent="-571500">
              <a:buFontTx/>
              <a:buChar char="-"/>
            </a:pPr>
            <a:r>
              <a:rPr lang="en-US" dirty="0"/>
              <a:t>Download an IDE (i.e. Visual Studio Code)</a:t>
            </a:r>
          </a:p>
          <a:p>
            <a:pPr marL="795597" lvl="2" indent="-571500">
              <a:buFontTx/>
              <a:buChar char="-"/>
            </a:pPr>
            <a:r>
              <a:rPr lang="en-US" dirty="0"/>
              <a:t>https://code.visualstudio.com/</a:t>
            </a:r>
          </a:p>
          <a:p>
            <a:pPr marL="571500" indent="-571500">
              <a:buFontTx/>
              <a:buChar char="-"/>
            </a:pPr>
            <a:r>
              <a:rPr lang="en-US" dirty="0"/>
              <a:t>Download the Microsoft Emulator </a:t>
            </a:r>
          </a:p>
          <a:p>
            <a:pPr marL="795597" lvl="2" indent="-571500">
              <a:buFontTx/>
              <a:buChar char="-"/>
            </a:pPr>
            <a:r>
              <a:rPr lang="en-US" dirty="0"/>
              <a:t>https://docs.botframework.com/en-us/tools/bot-framework-emulator/</a:t>
            </a:r>
          </a:p>
          <a:p>
            <a:pPr marL="571500" indent="-5715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18084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18656-5465-4F52-97AA-E29055D5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 (2)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8B448-18BC-4E6B-8384-8193163F3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" y="1330688"/>
            <a:ext cx="12192000" cy="511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2637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3A961-445C-4BA5-A814-AC3E399C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805D1-C2F2-40E3-9E88-47BA7CF5A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" y="1189176"/>
            <a:ext cx="12192000" cy="1472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48252B-2BC3-44D8-9E3F-0E4BDD8F0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" y="2185988"/>
            <a:ext cx="12192000" cy="415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9875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42FD7-A81D-4203-A3AE-9B93ECF9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63FE6-E383-4A2E-8FF1-F19F75A6D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762125"/>
            <a:ext cx="100203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7060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64941-02F5-43EA-BB76-E3C501F32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other Dialogs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FBDEDD-D2E0-491E-9F93-A9A081E9D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85887"/>
            <a:ext cx="10210800" cy="50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7287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679D3-159D-4E3B-99F0-67435170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User Data (1)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08DD7-577D-484E-864A-2381CBDC8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/>
              <a:t>- Add another function to the /profile dialog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B8D90-1CCC-4CA0-BA5F-DEADE8442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68" y="2626519"/>
            <a:ext cx="107156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6731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7EB5E-F7F7-440E-87D4-50CF1B4C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User Data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A8C7B-5159-428E-B884-D6731D8A70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88101"/>
          </a:xfrm>
        </p:spPr>
        <p:txBody>
          <a:bodyPr/>
          <a:lstStyle/>
          <a:p>
            <a:pPr marL="571500" lvl="1" indent="-571500">
              <a:buFontTx/>
              <a:buChar char="-"/>
            </a:pPr>
            <a:r>
              <a:rPr lang="en-US" dirty="0"/>
              <a:t>Add conditional to initial root dialog</a:t>
            </a:r>
          </a:p>
          <a:p>
            <a:pPr marL="571500" lvl="1" indent="-571500">
              <a:buFontTx/>
              <a:buChar char="-"/>
            </a:pPr>
            <a:r>
              <a:rPr lang="en-US" dirty="0"/>
              <a:t>Change </a:t>
            </a:r>
            <a:r>
              <a:rPr lang="en-US" dirty="0" err="1"/>
              <a:t>results.response</a:t>
            </a:r>
            <a:r>
              <a:rPr lang="en-US" dirty="0"/>
              <a:t> to userData.name in the 2</a:t>
            </a:r>
            <a:r>
              <a:rPr lang="en-US" baseline="30000" dirty="0"/>
              <a:t>nd</a:t>
            </a:r>
            <a:r>
              <a:rPr lang="en-US" dirty="0"/>
              <a:t> function of the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B1596-5115-49C8-A6F6-931D70D15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2205037"/>
            <a:ext cx="107823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1033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1AB-ECDD-41C7-A9FC-E18C5F81B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User’s Intent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E9B5D-C78F-4AF5-B4BA-0FA24D6A51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n-US" dirty="0"/>
              <a:t>Create an intents variable </a:t>
            </a:r>
          </a:p>
          <a:p>
            <a:pPr marL="571500" indent="-571500">
              <a:buFontTx/>
              <a:buChar char="-"/>
            </a:pPr>
            <a:r>
              <a:rPr lang="en-US" dirty="0"/>
              <a:t>Change the root dialog to accept intents</a:t>
            </a:r>
          </a:p>
          <a:p>
            <a:pPr marL="571500" indent="-571500">
              <a:buFontTx/>
              <a:buChar char="-"/>
            </a:pPr>
            <a:r>
              <a:rPr lang="en-US" dirty="0"/>
              <a:t>Move code from root dialog into Default intent</a:t>
            </a:r>
          </a:p>
          <a:p>
            <a:pPr marL="571500" indent="-571500">
              <a:buFontTx/>
              <a:buChar char="-"/>
            </a:pPr>
            <a:r>
              <a:rPr lang="en-US" dirty="0"/>
              <a:t>Add new intent code</a:t>
            </a:r>
          </a:p>
        </p:txBody>
      </p:sp>
    </p:spTree>
    <p:extLst>
      <p:ext uri="{BB962C8B-B14F-4D97-AF65-F5344CB8AC3E}">
        <p14:creationId xmlns:p14="http://schemas.microsoft.com/office/powerpoint/2010/main" val="293635210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011D-9C69-4817-ABB9-628C6960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D24D6-1642-49CE-8DDA-2AA9AA3BA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07" y="1611630"/>
            <a:ext cx="103346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1947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C4E4-6C46-4BBF-B5A1-628FC4402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intents variable and change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D2C2B-8DA3-448F-B753-7FD4F98B4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471612"/>
            <a:ext cx="105918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4010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536E-3340-4194-90CE-3C4F30F1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new intent – Change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686AC-2C34-4668-9A27-90463605B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/>
              <a:t>- Add code before /profile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7EDB9-4544-4A52-B3EE-E689C85B9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2991"/>
            <a:ext cx="12192000" cy="261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432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Bots?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956" y="4569656"/>
            <a:ext cx="2132279" cy="1533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994" y="2557262"/>
            <a:ext cx="3074671" cy="23060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4" y="4409051"/>
            <a:ext cx="2843169" cy="1895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333" y="1023622"/>
            <a:ext cx="4846740" cy="58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91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80667-2467-4B0F-B08A-AE2C83DF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Hero Card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07CA6-4CAA-421E-A4E8-AD513D85D7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/>
              <a:t>- Get image from the web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1B46C-2CC5-4615-A414-727253227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9713"/>
            <a:ext cx="12192000" cy="391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4916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6A55-1500-41D8-9BCD-C2BB1228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‘hero card’ intent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F1461-7E89-47E1-86C9-39A9DCB9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52804"/>
            <a:ext cx="12192000" cy="25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1172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bot Smart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549" y="2841074"/>
            <a:ext cx="3174603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Users don’t think in Dialog stacks...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…so now what?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81" y="2415120"/>
            <a:ext cx="7466015" cy="321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0896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What makes a bot seem smart?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Natural Language Processing (NLP)</a:t>
            </a:r>
          </a:p>
          <a:p>
            <a:r>
              <a:rPr lang="en-US" dirty="0">
                <a:solidFill>
                  <a:schemeClr val="tx1"/>
                </a:solidFill>
              </a:rPr>
              <a:t>Analyze the intents and entities in each user utterance </a:t>
            </a:r>
          </a:p>
        </p:txBody>
      </p:sp>
    </p:spTree>
    <p:extLst>
      <p:ext uri="{BB962C8B-B14F-4D97-AF65-F5344CB8AC3E}">
        <p14:creationId xmlns:p14="http://schemas.microsoft.com/office/powerpoint/2010/main" val="1008109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Intents, entities, and utterances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3962689"/>
            <a:ext cx="11653522" cy="2275688"/>
          </a:xfrm>
        </p:spPr>
        <p:txBody>
          <a:bodyPr/>
          <a:lstStyle/>
          <a:p>
            <a:r>
              <a:rPr lang="en-US" dirty="0"/>
              <a:t>public void </a:t>
            </a:r>
            <a:r>
              <a:rPr lang="en-US" dirty="0" err="1"/>
              <a:t>getWeather</a:t>
            </a:r>
            <a:r>
              <a:rPr lang="en-US" dirty="0"/>
              <a:t>(</a:t>
            </a:r>
            <a:r>
              <a:rPr lang="en-US" dirty="0">
                <a:solidFill>
                  <a:schemeClr val="accent2"/>
                </a:solidFill>
              </a:rPr>
              <a:t>string </a:t>
            </a:r>
            <a:r>
              <a:rPr lang="en-US" dirty="0" err="1">
                <a:solidFill>
                  <a:schemeClr val="accent2"/>
                </a:solidFill>
              </a:rPr>
              <a:t>loc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DateTime</a:t>
            </a:r>
            <a:r>
              <a:rPr lang="en-US" dirty="0">
                <a:solidFill>
                  <a:srgbClr val="FF0000"/>
                </a:solidFill>
              </a:rPr>
              <a:t> date</a:t>
            </a:r>
            <a:r>
              <a:rPr lang="en-US" dirty="0"/>
              <a:t>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// Do Something</a:t>
            </a:r>
          </a:p>
          <a:p>
            <a:r>
              <a:rPr lang="en-US" dirty="0"/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6170"/>
          <a:stretch/>
        </p:blipFill>
        <p:spPr>
          <a:xfrm>
            <a:off x="3994297" y="1270196"/>
            <a:ext cx="4203408" cy="2537900"/>
          </a:xfrm>
          <a:prstGeom prst="rect">
            <a:avLst/>
          </a:prstGeom>
        </p:spPr>
      </p:pic>
      <p:sp>
        <p:nvSpPr>
          <p:cNvPr id="14" name="Rectangle: Rounded Corners 13"/>
          <p:cNvSpPr/>
          <p:nvPr/>
        </p:nvSpPr>
        <p:spPr bwMode="auto">
          <a:xfrm>
            <a:off x="6011187" y="3105808"/>
            <a:ext cx="946418" cy="215461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: Rounded Corners 14"/>
          <p:cNvSpPr/>
          <p:nvPr/>
        </p:nvSpPr>
        <p:spPr bwMode="auto">
          <a:xfrm>
            <a:off x="7499131" y="2858813"/>
            <a:ext cx="357352" cy="23122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/>
          <p:cNvSpPr/>
          <p:nvPr/>
        </p:nvSpPr>
        <p:spPr bwMode="auto">
          <a:xfrm>
            <a:off x="5255172" y="3105808"/>
            <a:ext cx="756015" cy="21546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87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Language Understanding Intelligent Service</a:t>
            </a:r>
            <a:br>
              <a:rPr lang="en-US" dirty="0"/>
            </a:br>
            <a:r>
              <a:rPr lang="en-US" sz="3200" dirty="0">
                <a:solidFill>
                  <a:schemeClr val="accent2"/>
                </a:solidFill>
              </a:rPr>
              <a:t>(</a:t>
            </a:r>
            <a:r>
              <a:rPr lang="en-US" sz="3200" dirty="0">
                <a:solidFill>
                  <a:schemeClr val="accent2"/>
                </a:solidFill>
                <a:hlinkClick r:id="rId3"/>
              </a:rPr>
              <a:t>LUIS.ai</a:t>
            </a:r>
            <a:r>
              <a:rPr lang="en-US" sz="32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2" name="AutoShape 2" descr="https://mail.google.com/mail/u/0/?ui=2&amp;ik=1552d78fbd&amp;view=fimg&amp;th=159b371f39d4e2bb&amp;attid=0.1&amp;disp=emb&amp;realattid=159b371de25306632301&amp;attbid=ANGjdJ95LgtTWvdTTtClEOAdyL8rWPcYE7e1YNudsMqJMsssMSTG0xRXNih6Vjwg4blJzFhBPqOCStoNArxD6a-BHMXHYvnqhMDZGLpvXuh7qpcnjaZAdgwMU5RiMDI&amp;sz=s0-l75-ft&amp;ats=1484774320538&amp;rm=159b371f39d4e2bb&amp;zw&amp;atsh=1"/>
          <p:cNvSpPr>
            <a:spLocks noChangeAspect="1" noChangeArrowheads="1"/>
          </p:cNvSpPr>
          <p:nvPr/>
        </p:nvSpPr>
        <p:spPr bwMode="auto">
          <a:xfrm flipH="1">
            <a:off x="6248399" y="3276600"/>
            <a:ext cx="1655379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AutoShape 4" descr="https://mail.google.com/mail/u/0/?ui=2&amp;ik=1552d78fbd&amp;view=fimg&amp;th=159b371f39d4e2bb&amp;attid=0.1&amp;disp=emb&amp;realattid=159b371de25306632301&amp;attbid=ANGjdJ95LgtTWvdTTtClEOAdyL8rWPcYE7e1YNudsMqJMsssMSTG0xRXNih6Vjwg4blJzFhBPqOCStoNArxD6a-BHMXHYvnqhMDZGLpvXuh7qpcnjaZAdgwMU5RiMDI&amp;sz=s0-l75-ft&amp;ats=1484774320538&amp;rm=159b371f39d4e2bb&amp;zw&amp;atsh=1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839632" y="1909701"/>
            <a:ext cx="694107" cy="1444240"/>
            <a:chOff x="3694" y="1739"/>
            <a:chExt cx="446" cy="928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94" y="1739"/>
              <a:ext cx="446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3771" y="1737"/>
              <a:ext cx="290" cy="618"/>
            </a:xfrm>
            <a:custGeom>
              <a:avLst/>
              <a:gdLst>
                <a:gd name="T0" fmla="*/ 121 w 121"/>
                <a:gd name="T1" fmla="*/ 206 h 260"/>
                <a:gd name="T2" fmla="*/ 60 w 121"/>
                <a:gd name="T3" fmla="*/ 260 h 260"/>
                <a:gd name="T4" fmla="*/ 1 w 121"/>
                <a:gd name="T5" fmla="*/ 206 h 260"/>
                <a:gd name="T6" fmla="*/ 15 w 121"/>
                <a:gd name="T7" fmla="*/ 206 h 260"/>
                <a:gd name="T8" fmla="*/ 28 w 121"/>
                <a:gd name="T9" fmla="*/ 193 h 260"/>
                <a:gd name="T10" fmla="*/ 15 w 121"/>
                <a:gd name="T11" fmla="*/ 181 h 260"/>
                <a:gd name="T12" fmla="*/ 0 w 121"/>
                <a:gd name="T13" fmla="*/ 181 h 260"/>
                <a:gd name="T14" fmla="*/ 0 w 121"/>
                <a:gd name="T15" fmla="*/ 146 h 260"/>
                <a:gd name="T16" fmla="*/ 15 w 121"/>
                <a:gd name="T17" fmla="*/ 146 h 260"/>
                <a:gd name="T18" fmla="*/ 28 w 121"/>
                <a:gd name="T19" fmla="*/ 134 h 260"/>
                <a:gd name="T20" fmla="*/ 15 w 121"/>
                <a:gd name="T21" fmla="*/ 120 h 260"/>
                <a:gd name="T22" fmla="*/ 0 w 121"/>
                <a:gd name="T23" fmla="*/ 120 h 260"/>
                <a:gd name="T24" fmla="*/ 0 w 121"/>
                <a:gd name="T25" fmla="*/ 86 h 260"/>
                <a:gd name="T26" fmla="*/ 15 w 121"/>
                <a:gd name="T27" fmla="*/ 86 h 260"/>
                <a:gd name="T28" fmla="*/ 28 w 121"/>
                <a:gd name="T29" fmla="*/ 73 h 260"/>
                <a:gd name="T30" fmla="*/ 15 w 121"/>
                <a:gd name="T31" fmla="*/ 60 h 260"/>
                <a:gd name="T32" fmla="*/ 0 w 121"/>
                <a:gd name="T33" fmla="*/ 60 h 260"/>
                <a:gd name="T34" fmla="*/ 60 w 121"/>
                <a:gd name="T35" fmla="*/ 0 h 260"/>
                <a:gd name="T36" fmla="*/ 121 w 121"/>
                <a:gd name="T37" fmla="*/ 60 h 260"/>
                <a:gd name="T38" fmla="*/ 106 w 121"/>
                <a:gd name="T39" fmla="*/ 60 h 260"/>
                <a:gd name="T40" fmla="*/ 93 w 121"/>
                <a:gd name="T41" fmla="*/ 73 h 260"/>
                <a:gd name="T42" fmla="*/ 106 w 121"/>
                <a:gd name="T43" fmla="*/ 86 h 260"/>
                <a:gd name="T44" fmla="*/ 121 w 121"/>
                <a:gd name="T45" fmla="*/ 86 h 260"/>
                <a:gd name="T46" fmla="*/ 121 w 121"/>
                <a:gd name="T47" fmla="*/ 120 h 260"/>
                <a:gd name="T48" fmla="*/ 106 w 121"/>
                <a:gd name="T49" fmla="*/ 120 h 260"/>
                <a:gd name="T50" fmla="*/ 93 w 121"/>
                <a:gd name="T51" fmla="*/ 134 h 260"/>
                <a:gd name="T52" fmla="*/ 106 w 121"/>
                <a:gd name="T53" fmla="*/ 146 h 260"/>
                <a:gd name="T54" fmla="*/ 121 w 121"/>
                <a:gd name="T55" fmla="*/ 146 h 260"/>
                <a:gd name="T56" fmla="*/ 121 w 121"/>
                <a:gd name="T57" fmla="*/ 181 h 260"/>
                <a:gd name="T58" fmla="*/ 106 w 121"/>
                <a:gd name="T59" fmla="*/ 181 h 260"/>
                <a:gd name="T60" fmla="*/ 93 w 121"/>
                <a:gd name="T61" fmla="*/ 193 h 260"/>
                <a:gd name="T62" fmla="*/ 106 w 121"/>
                <a:gd name="T63" fmla="*/ 206 h 260"/>
                <a:gd name="T64" fmla="*/ 121 w 121"/>
                <a:gd name="T65" fmla="*/ 206 h 260"/>
                <a:gd name="T66" fmla="*/ 121 w 121"/>
                <a:gd name="T67" fmla="*/ 20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" h="260">
                  <a:moveTo>
                    <a:pt x="121" y="206"/>
                  </a:moveTo>
                  <a:cubicBezTo>
                    <a:pt x="118" y="237"/>
                    <a:pt x="92" y="260"/>
                    <a:pt x="60" y="260"/>
                  </a:cubicBezTo>
                  <a:cubicBezTo>
                    <a:pt x="30" y="260"/>
                    <a:pt x="4" y="237"/>
                    <a:pt x="1" y="206"/>
                  </a:cubicBezTo>
                  <a:cubicBezTo>
                    <a:pt x="15" y="206"/>
                    <a:pt x="15" y="206"/>
                    <a:pt x="15" y="206"/>
                  </a:cubicBezTo>
                  <a:cubicBezTo>
                    <a:pt x="23" y="206"/>
                    <a:pt x="28" y="201"/>
                    <a:pt x="28" y="193"/>
                  </a:cubicBezTo>
                  <a:cubicBezTo>
                    <a:pt x="28" y="186"/>
                    <a:pt x="23" y="181"/>
                    <a:pt x="15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23" y="146"/>
                    <a:pt x="28" y="141"/>
                    <a:pt x="28" y="134"/>
                  </a:cubicBezTo>
                  <a:cubicBezTo>
                    <a:pt x="28" y="126"/>
                    <a:pt x="23" y="120"/>
                    <a:pt x="15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23" y="86"/>
                    <a:pt x="28" y="80"/>
                    <a:pt x="28" y="73"/>
                  </a:cubicBezTo>
                  <a:cubicBezTo>
                    <a:pt x="28" y="66"/>
                    <a:pt x="23" y="60"/>
                    <a:pt x="15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0"/>
                  </a:cubicBezTo>
                  <a:cubicBezTo>
                    <a:pt x="106" y="60"/>
                    <a:pt x="106" y="60"/>
                    <a:pt x="106" y="60"/>
                  </a:cubicBezTo>
                  <a:cubicBezTo>
                    <a:pt x="99" y="60"/>
                    <a:pt x="93" y="66"/>
                    <a:pt x="93" y="73"/>
                  </a:cubicBezTo>
                  <a:cubicBezTo>
                    <a:pt x="93" y="80"/>
                    <a:pt x="99" y="86"/>
                    <a:pt x="106" y="86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21" y="120"/>
                    <a:pt x="121" y="120"/>
                    <a:pt x="121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99" y="120"/>
                    <a:pt x="93" y="126"/>
                    <a:pt x="93" y="134"/>
                  </a:cubicBezTo>
                  <a:cubicBezTo>
                    <a:pt x="93" y="141"/>
                    <a:pt x="99" y="146"/>
                    <a:pt x="106" y="146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99" y="181"/>
                    <a:pt x="93" y="186"/>
                    <a:pt x="93" y="193"/>
                  </a:cubicBezTo>
                  <a:cubicBezTo>
                    <a:pt x="93" y="201"/>
                    <a:pt x="99" y="206"/>
                    <a:pt x="106" y="206"/>
                  </a:cubicBezTo>
                  <a:cubicBezTo>
                    <a:pt x="121" y="206"/>
                    <a:pt x="121" y="206"/>
                    <a:pt x="121" y="206"/>
                  </a:cubicBezTo>
                  <a:cubicBezTo>
                    <a:pt x="121" y="206"/>
                    <a:pt x="121" y="206"/>
                    <a:pt x="121" y="206"/>
                  </a:cubicBezTo>
                  <a:close/>
                </a:path>
              </a:pathLst>
            </a:custGeom>
            <a:solidFill>
              <a:srgbClr val="01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3692" y="2191"/>
              <a:ext cx="451" cy="479"/>
            </a:xfrm>
            <a:custGeom>
              <a:avLst/>
              <a:gdLst>
                <a:gd name="T0" fmla="*/ 188 w 188"/>
                <a:gd name="T1" fmla="*/ 9 h 201"/>
                <a:gd name="T2" fmla="*/ 179 w 188"/>
                <a:gd name="T3" fmla="*/ 0 h 201"/>
                <a:gd name="T4" fmla="*/ 170 w 188"/>
                <a:gd name="T5" fmla="*/ 9 h 201"/>
                <a:gd name="T6" fmla="*/ 93 w 188"/>
                <a:gd name="T7" fmla="*/ 85 h 201"/>
                <a:gd name="T8" fmla="*/ 17 w 188"/>
                <a:gd name="T9" fmla="*/ 9 h 201"/>
                <a:gd name="T10" fmla="*/ 9 w 188"/>
                <a:gd name="T11" fmla="*/ 0 h 201"/>
                <a:gd name="T12" fmla="*/ 0 w 188"/>
                <a:gd name="T13" fmla="*/ 9 h 201"/>
                <a:gd name="T14" fmla="*/ 82 w 188"/>
                <a:gd name="T15" fmla="*/ 102 h 201"/>
                <a:gd name="T16" fmla="*/ 82 w 188"/>
                <a:gd name="T17" fmla="*/ 151 h 201"/>
                <a:gd name="T18" fmla="*/ 63 w 188"/>
                <a:gd name="T19" fmla="*/ 151 h 201"/>
                <a:gd name="T20" fmla="*/ 38 w 188"/>
                <a:gd name="T21" fmla="*/ 176 h 201"/>
                <a:gd name="T22" fmla="*/ 63 w 188"/>
                <a:gd name="T23" fmla="*/ 201 h 201"/>
                <a:gd name="T24" fmla="*/ 125 w 188"/>
                <a:gd name="T25" fmla="*/ 201 h 201"/>
                <a:gd name="T26" fmla="*/ 150 w 188"/>
                <a:gd name="T27" fmla="*/ 176 h 201"/>
                <a:gd name="T28" fmla="*/ 125 w 188"/>
                <a:gd name="T29" fmla="*/ 151 h 201"/>
                <a:gd name="T30" fmla="*/ 105 w 188"/>
                <a:gd name="T31" fmla="*/ 151 h 201"/>
                <a:gd name="T32" fmla="*/ 105 w 188"/>
                <a:gd name="T33" fmla="*/ 102 h 201"/>
                <a:gd name="T34" fmla="*/ 188 w 188"/>
                <a:gd name="T35" fmla="*/ 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8" h="201">
                  <a:moveTo>
                    <a:pt x="188" y="9"/>
                  </a:moveTo>
                  <a:cubicBezTo>
                    <a:pt x="188" y="4"/>
                    <a:pt x="184" y="0"/>
                    <a:pt x="179" y="0"/>
                  </a:cubicBezTo>
                  <a:cubicBezTo>
                    <a:pt x="174" y="0"/>
                    <a:pt x="170" y="4"/>
                    <a:pt x="170" y="9"/>
                  </a:cubicBezTo>
                  <a:cubicBezTo>
                    <a:pt x="170" y="51"/>
                    <a:pt x="136" y="85"/>
                    <a:pt x="93" y="85"/>
                  </a:cubicBezTo>
                  <a:cubicBezTo>
                    <a:pt x="51" y="85"/>
                    <a:pt x="17" y="51"/>
                    <a:pt x="17" y="9"/>
                  </a:cubicBezTo>
                  <a:cubicBezTo>
                    <a:pt x="17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7"/>
                    <a:pt x="36" y="96"/>
                    <a:pt x="82" y="102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63" y="151"/>
                    <a:pt x="63" y="151"/>
                    <a:pt x="63" y="151"/>
                  </a:cubicBezTo>
                  <a:cubicBezTo>
                    <a:pt x="49" y="151"/>
                    <a:pt x="38" y="162"/>
                    <a:pt x="38" y="176"/>
                  </a:cubicBezTo>
                  <a:cubicBezTo>
                    <a:pt x="38" y="190"/>
                    <a:pt x="49" y="201"/>
                    <a:pt x="63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39" y="201"/>
                    <a:pt x="150" y="190"/>
                    <a:pt x="150" y="176"/>
                  </a:cubicBezTo>
                  <a:cubicBezTo>
                    <a:pt x="150" y="162"/>
                    <a:pt x="139" y="151"/>
                    <a:pt x="125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52" y="96"/>
                    <a:pt x="188" y="57"/>
                    <a:pt x="188" y="9"/>
                  </a:cubicBezTo>
                  <a:close/>
                </a:path>
              </a:pathLst>
            </a:custGeom>
            <a:solidFill>
              <a:srgbClr val="01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433144" y="1682243"/>
            <a:ext cx="8513379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Lets you understand what your users are saying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 few examples are enough to deploy an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LUIS learns over time</a:t>
            </a:r>
          </a:p>
        </p:txBody>
      </p:sp>
      <p:sp>
        <p:nvSpPr>
          <p:cNvPr id="16" name="Left Brace 15"/>
          <p:cNvSpPr/>
          <p:nvPr/>
        </p:nvSpPr>
        <p:spPr>
          <a:xfrm>
            <a:off x="1934268" y="1682243"/>
            <a:ext cx="283191" cy="1899157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202130" y="4102442"/>
            <a:ext cx="2211493" cy="2211493"/>
            <a:chOff x="416057" y="4259260"/>
            <a:chExt cx="2255838" cy="2255838"/>
          </a:xfrm>
          <a:solidFill>
            <a:schemeClr val="accent2"/>
          </a:solidFill>
        </p:grpSpPr>
        <p:sp>
          <p:nvSpPr>
            <p:cNvPr id="19" name="Rectangle 18"/>
            <p:cNvSpPr/>
            <p:nvPr/>
          </p:nvSpPr>
          <p:spPr bwMode="auto">
            <a:xfrm>
              <a:off x="416057" y="4259260"/>
              <a:ext cx="2255838" cy="2255838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marL="0" marR="0" lvl="0" indent="0" algn="ctr" defTabSz="9140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8037" y="4987638"/>
              <a:ext cx="1471878" cy="8457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Define </a:t>
              </a:r>
            </a:p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Concepts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840238" y="4125316"/>
            <a:ext cx="2211493" cy="2211493"/>
            <a:chOff x="471714" y="4259262"/>
            <a:chExt cx="2255838" cy="2255838"/>
          </a:xfrm>
          <a:solidFill>
            <a:schemeClr val="accent2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471714" y="4259262"/>
              <a:ext cx="2255838" cy="2255838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marL="0" marR="0" lvl="0" indent="0" algn="ctr" defTabSz="9140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8037" y="4987638"/>
              <a:ext cx="1478500" cy="8476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Provide </a:t>
              </a:r>
            </a:p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Examples</a:t>
              </a:r>
            </a:p>
          </p:txBody>
        </p:sp>
      </p:grpSp>
      <p:sp>
        <p:nvSpPr>
          <p:cNvPr id="32" name="Flowchart: Process 31"/>
          <p:cNvSpPr/>
          <p:nvPr/>
        </p:nvSpPr>
        <p:spPr bwMode="auto">
          <a:xfrm>
            <a:off x="6478346" y="4125316"/>
            <a:ext cx="4468177" cy="2211493"/>
          </a:xfrm>
          <a:prstGeom prst="flowChartProcess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Left Bracket 41"/>
          <p:cNvSpPr/>
          <p:nvPr/>
        </p:nvSpPr>
        <p:spPr>
          <a:xfrm rot="5400000">
            <a:off x="8517081" y="3286383"/>
            <a:ext cx="261459" cy="2751799"/>
          </a:xfrm>
          <a:prstGeom prst="leftBracket">
            <a:avLst>
              <a:gd name="adj" fmla="val 69285"/>
            </a:avLst>
          </a:prstGeom>
          <a:solidFill>
            <a:schemeClr val="accent2"/>
          </a:solidFill>
          <a:ln w="38100" cap="rnd">
            <a:solidFill>
              <a:srgbClr val="F3F3F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Left Bracket 42"/>
          <p:cNvSpPr/>
          <p:nvPr/>
        </p:nvSpPr>
        <p:spPr>
          <a:xfrm rot="16200000" flipV="1">
            <a:off x="8581704" y="4423943"/>
            <a:ext cx="261459" cy="2751800"/>
          </a:xfrm>
          <a:prstGeom prst="leftBracket">
            <a:avLst>
              <a:gd name="adj" fmla="val 69285"/>
            </a:avLst>
          </a:prstGeom>
          <a:solidFill>
            <a:schemeClr val="accent2"/>
          </a:solidFill>
          <a:ln w="38100" cap="rnd">
            <a:solidFill>
              <a:srgbClr val="F3F3F3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59352" y="4973815"/>
            <a:ext cx="1098382" cy="562114"/>
          </a:xfrm>
          <a:prstGeom prst="rect">
            <a:avLst/>
          </a:prstGeom>
          <a:solidFill>
            <a:schemeClr val="accent2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861" tIns="34861" rIns="34861" bIns="34861" numCol="1" spcCol="1270" anchor="ctr" anchorCtr="0"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Deploy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314006" y="4950005"/>
            <a:ext cx="1419407" cy="562114"/>
          </a:xfrm>
          <a:prstGeom prst="rect">
            <a:avLst/>
          </a:prstGeom>
          <a:solidFill>
            <a:schemeClr val="accent2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861" tIns="34861" rIns="34861" bIns="34861" numCol="1" spcCol="1270" anchor="ctr" anchorCtr="0"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214712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751" y="0"/>
            <a:ext cx="7146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9905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What makes a bot seem smart?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Natural Language Processing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564" y="1900533"/>
            <a:ext cx="7156872" cy="495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44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What makes a bot seem smart?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Natural Language Processing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20" y="2560495"/>
            <a:ext cx="10607959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770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Bots are Apps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Conversation as a Platform (</a:t>
            </a:r>
            <a:r>
              <a:rPr lang="en-US" sz="3200" dirty="0" err="1">
                <a:solidFill>
                  <a:schemeClr val="accent2"/>
                </a:solidFill>
              </a:rPr>
              <a:t>CaaP</a:t>
            </a:r>
            <a:r>
              <a:rPr lang="en-US" sz="3200" dirty="0">
                <a:solidFill>
                  <a:schemeClr val="accent2"/>
                </a:solidFill>
              </a:rPr>
              <a:t>)</a:t>
            </a:r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986557"/>
            <a:ext cx="5378548" cy="2409314"/>
          </a:xfrm>
        </p:spPr>
        <p:txBody>
          <a:bodyPr/>
          <a:lstStyle/>
          <a:p>
            <a:r>
              <a:rPr lang="en-US" dirty="0"/>
              <a:t>Information Focused</a:t>
            </a:r>
          </a:p>
          <a:p>
            <a:r>
              <a:rPr lang="en-US" sz="3200" dirty="0"/>
              <a:t>    Knowledge base</a:t>
            </a:r>
          </a:p>
          <a:p>
            <a:r>
              <a:rPr lang="en-US" sz="3200" dirty="0"/>
              <a:t>    Question and answer</a:t>
            </a:r>
          </a:p>
          <a:p>
            <a:r>
              <a:rPr lang="en-US" sz="2800" dirty="0"/>
              <a:t>	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168446" y="1986557"/>
            <a:ext cx="5545715" cy="3152979"/>
          </a:xfrm>
        </p:spPr>
        <p:txBody>
          <a:bodyPr/>
          <a:lstStyle/>
          <a:p>
            <a:r>
              <a:rPr lang="en-US" dirty="0"/>
              <a:t>Action Focused</a:t>
            </a:r>
          </a:p>
          <a:p>
            <a:r>
              <a:rPr lang="en-US" sz="3200" dirty="0"/>
              <a:t>    Task automation</a:t>
            </a:r>
          </a:p>
          <a:p>
            <a:r>
              <a:rPr lang="en-US" sz="3200" dirty="0"/>
              <a:t>    Bot to human handoff</a:t>
            </a:r>
            <a:endParaRPr lang="en-US" sz="11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0" y="4490313"/>
            <a:ext cx="11315157" cy="1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0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What makes a bot seem smart?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Natural Language Processing</a:t>
            </a:r>
          </a:p>
          <a:p>
            <a:r>
              <a:rPr lang="en-US" dirty="0">
                <a:solidFill>
                  <a:schemeClr val="tx1"/>
                </a:solidFill>
              </a:rPr>
              <a:t>Instead, help the user discover what your bot can do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39" y="2926455"/>
            <a:ext cx="7864522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733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E5A77-E991-4DD8-A32C-E1ACDB46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QnA</a:t>
            </a:r>
            <a:r>
              <a:rPr lang="en-US" dirty="0"/>
              <a:t> Maker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CC2BD-E099-42B1-963D-D158F7DA49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n-US" dirty="0">
                <a:hlinkClick r:id="rId2"/>
              </a:rPr>
              <a:t>https://qnamaker.ai/</a:t>
            </a:r>
            <a:endParaRPr lang="en-US" dirty="0"/>
          </a:p>
          <a:p>
            <a:pPr marL="571500" indent="-571500">
              <a:buFontTx/>
              <a:buChar char="-"/>
            </a:pPr>
            <a:r>
              <a:rPr lang="en-US" dirty="0" err="1"/>
              <a:t>npm</a:t>
            </a:r>
            <a:r>
              <a:rPr lang="en-US" dirty="0"/>
              <a:t> install --save </a:t>
            </a:r>
            <a:r>
              <a:rPr lang="en-US" dirty="0" err="1"/>
              <a:t>botbuilder-cognitiveservices</a:t>
            </a:r>
            <a:endParaRPr lang="en-US" dirty="0"/>
          </a:p>
          <a:p>
            <a:pPr marL="571500" indent="-571500">
              <a:buFontTx/>
              <a:buChar char="-"/>
            </a:pPr>
            <a:endParaRPr lang="en-US" dirty="0"/>
          </a:p>
          <a:p>
            <a:pPr marL="571500" indent="-5715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34539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5A005-6AD9-4931-A7C4-A78FAE454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QnA</a:t>
            </a:r>
            <a:r>
              <a:rPr lang="en-US" dirty="0"/>
              <a:t>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6351C-0E56-4914-BDFC-658CD18AD7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4440"/>
          </a:xfrm>
        </p:spPr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cognitiveservices</a:t>
            </a:r>
            <a:r>
              <a:rPr lang="en-US" dirty="0"/>
              <a:t> = require('../lib/</a:t>
            </a:r>
            <a:r>
              <a:rPr lang="en-US" dirty="0" err="1"/>
              <a:t>botbuilder-cognitiveservices</a:t>
            </a:r>
            <a:r>
              <a:rPr lang="en-US" dirty="0"/>
              <a:t>');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D8CCC-3031-4775-A9F3-B0452FC31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89" b="16701"/>
          <a:stretch/>
        </p:blipFill>
        <p:spPr>
          <a:xfrm>
            <a:off x="-1" y="2541747"/>
            <a:ext cx="12236003" cy="343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5874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E5102-ECCC-414B-AC8A-4A59266E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intent and Dialog to call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A40D5-81EA-4E3A-B8BB-E01B557533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98631-103C-404A-8E3D-ABF647FD6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4841566"/>
            <a:ext cx="9744075" cy="654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25EDA-BD8A-44FB-9BB1-32EC83ADA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" y="1189176"/>
            <a:ext cx="117919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3379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</a:t>
            </a:r>
            <a:r>
              <a:rPr lang="en-US" i="1" dirty="0"/>
              <a:t>really</a:t>
            </a:r>
            <a:r>
              <a:rPr lang="en-US" dirty="0"/>
              <a:t> makes a bot seem smart?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549" y="2841074"/>
            <a:ext cx="3174603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4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User experience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64702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Solve the user’s problems better than the alternative</a:t>
            </a:r>
          </a:p>
          <a:p>
            <a:r>
              <a:rPr lang="en-US" dirty="0">
                <a:solidFill>
                  <a:schemeClr val="tx1"/>
                </a:solidFill>
              </a:rPr>
              <a:t>More natural interface for apps and websites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Available on multiple platforms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sz="3000" dirty="0">
                <a:solidFill>
                  <a:schemeClr val="tx1"/>
                </a:solidFill>
              </a:rPr>
              <a:t>Meet the user where they already are (Slack, SMS, FB Messenger) </a:t>
            </a:r>
          </a:p>
          <a:p>
            <a:r>
              <a:rPr lang="en-US" sz="3000" dirty="0">
                <a:solidFill>
                  <a:schemeClr val="tx1"/>
                </a:solidFill>
              </a:rPr>
              <a:t>		vs. </a:t>
            </a:r>
          </a:p>
          <a:p>
            <a:r>
              <a:rPr lang="en-US" sz="3000" dirty="0">
                <a:solidFill>
                  <a:schemeClr val="tx1"/>
                </a:solidFill>
              </a:rPr>
              <a:t>	Downloading something new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893" y="4032107"/>
            <a:ext cx="3024770" cy="236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2425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2819" y="1599923"/>
            <a:ext cx="6429198" cy="194514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latin typeface="+mj-lt"/>
              </a:rPr>
              <a:t>Kaharri@Microsoft.com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latin typeface="+mj-lt"/>
              </a:rPr>
              <a:t>@</a:t>
            </a:r>
            <a:r>
              <a:rPr lang="en-US" sz="3600" dirty="0" err="1">
                <a:latin typeface="+mj-lt"/>
              </a:rPr>
              <a:t>KatVHarris</a:t>
            </a:r>
            <a:endParaRPr lang="en-US" sz="3600" dirty="0">
              <a:latin typeface="+mj-l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latin typeface="+mj-lt"/>
              </a:rPr>
              <a:t>http://github.com/katvharris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6C9784-8236-4AF7-8035-E96BEA1CF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907" y="1027906"/>
            <a:ext cx="4928393" cy="492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4289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Task Automation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Not all bots need to have a conversation to be useful</a:t>
            </a:r>
          </a:p>
        </p:txBody>
      </p:sp>
      <p:sp>
        <p:nvSpPr>
          <p:cNvPr id="4" name="AutoShape 2" descr="Dialog Structure"/>
          <p:cNvSpPr>
            <a:spLocks noChangeAspect="1" noChangeArrowheads="1"/>
          </p:cNvSpPr>
          <p:nvPr/>
        </p:nvSpPr>
        <p:spPr bwMode="auto">
          <a:xfrm>
            <a:off x="5943599" y="2041585"/>
            <a:ext cx="1539815" cy="153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84" y="1872270"/>
            <a:ext cx="2831178" cy="49411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3599" y="3456879"/>
            <a:ext cx="5410681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accent1"/>
                </a:solidFill>
                <a:latin typeface="+mj-lt"/>
              </a:rPr>
              <a:t>Remember, bots are just apps!</a:t>
            </a:r>
            <a:endParaRPr lang="en-US" sz="4400" kern="12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91735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Knowledge 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097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Azure Search (or some other search engine) to get the most out of your data source</a:t>
            </a:r>
          </a:p>
          <a:p>
            <a:r>
              <a:rPr lang="en-US" sz="3000" dirty="0">
                <a:solidFill>
                  <a:schemeClr val="tx1"/>
                </a:solidFill>
              </a:rPr>
              <a:t>Facet and filter the dataset until we find what the user wants</a:t>
            </a:r>
          </a:p>
          <a:p>
            <a:r>
              <a:rPr lang="en-US" sz="3000" dirty="0">
                <a:solidFill>
                  <a:schemeClr val="tx1"/>
                </a:solidFill>
              </a:rPr>
              <a:t>Fuzzy search for non-exact matches</a:t>
            </a:r>
          </a:p>
          <a:p>
            <a:r>
              <a:rPr lang="en-US" sz="3000" dirty="0">
                <a:solidFill>
                  <a:schemeClr val="tx1"/>
                </a:solidFill>
              </a:rPr>
              <a:t>Search scores will give a confidence of how sure we are the data we found is what the user asked for</a:t>
            </a:r>
          </a:p>
        </p:txBody>
      </p:sp>
    </p:spTree>
    <p:extLst>
      <p:ext uri="{BB962C8B-B14F-4D97-AF65-F5344CB8AC3E}">
        <p14:creationId xmlns:p14="http://schemas.microsoft.com/office/powerpoint/2010/main" val="336031240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Questions and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5981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Unreasonable to code for every possible question and answer pair</a:t>
            </a:r>
            <a:endParaRPr lang="en-US" dirty="0">
              <a:solidFill>
                <a:schemeClr val="tx1"/>
              </a:solidFill>
              <a:hlinkClick r:id="rId2"/>
            </a:endParaRPr>
          </a:p>
          <a:p>
            <a:r>
              <a:rPr lang="en-US" dirty="0">
                <a:hlinkClick r:id="rId2"/>
              </a:rPr>
              <a:t>QnaMaker.ai </a:t>
            </a:r>
            <a:r>
              <a:rPr lang="en-US" dirty="0"/>
              <a:t>is a low friction way to create a bot</a:t>
            </a:r>
            <a:endParaRPr lang="pt-BR" sz="2000" b="1" kern="0" dirty="0">
              <a:solidFill>
                <a:srgbClr val="353535"/>
              </a:solidFill>
              <a:latin typeface="Segoe UI Ligh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285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Bot to Human Handoff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5019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Triage</a:t>
            </a:r>
          </a:p>
          <a:p>
            <a:r>
              <a:rPr lang="en-US" sz="3000" dirty="0">
                <a:solidFill>
                  <a:schemeClr val="tx1"/>
                </a:solidFill>
              </a:rPr>
              <a:t>Gather necessary info from the user to save a human time</a:t>
            </a:r>
          </a:p>
          <a:p>
            <a:r>
              <a:rPr lang="en-US" dirty="0">
                <a:solidFill>
                  <a:schemeClr val="tx1"/>
                </a:solidFill>
              </a:rPr>
              <a:t>Supervision</a:t>
            </a:r>
          </a:p>
          <a:p>
            <a:r>
              <a:rPr lang="en-US" sz="3000" dirty="0">
                <a:solidFill>
                  <a:schemeClr val="tx1"/>
                </a:solidFill>
              </a:rPr>
              <a:t>The bot gathers information and makes a decision, but waits for a human to verify before proceeding  </a:t>
            </a:r>
          </a:p>
          <a:p>
            <a:r>
              <a:rPr lang="en-US" dirty="0">
                <a:solidFill>
                  <a:schemeClr val="tx1"/>
                </a:solidFill>
              </a:rPr>
              <a:t>Escalation </a:t>
            </a:r>
          </a:p>
          <a:p>
            <a:r>
              <a:rPr lang="en-US" sz="3000" dirty="0">
                <a:solidFill>
                  <a:schemeClr val="tx1"/>
                </a:solidFill>
              </a:rPr>
              <a:t>Know when your bot can‘t handle the situation anymore</a:t>
            </a:r>
          </a:p>
          <a:p>
            <a:r>
              <a:rPr lang="en-US" sz="3000" dirty="0">
                <a:solidFill>
                  <a:schemeClr val="tx1"/>
                </a:solidFill>
              </a:rPr>
              <a:t>Don‘t wait for your user to become frustrated to escalate to a human</a:t>
            </a:r>
          </a:p>
        </p:txBody>
      </p:sp>
    </p:spTree>
    <p:extLst>
      <p:ext uri="{BB962C8B-B14F-4D97-AF65-F5344CB8AC3E}">
        <p14:creationId xmlns:p14="http://schemas.microsoft.com/office/powerpoint/2010/main" val="1587519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Bot Framework</a:t>
            </a:r>
          </a:p>
        </p:txBody>
      </p:sp>
    </p:spTree>
    <p:extLst>
      <p:ext uri="{BB962C8B-B14F-4D97-AF65-F5344CB8AC3E}">
        <p14:creationId xmlns:p14="http://schemas.microsoft.com/office/powerpoint/2010/main" val="300330679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Dark Purple on white 2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B4009E"/>
      </a:accent3>
      <a:accent4>
        <a:srgbClr val="0078D7"/>
      </a:accent4>
      <a:accent5>
        <a:srgbClr val="107C10"/>
      </a:accent5>
      <a:accent6>
        <a:srgbClr val="D83B01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Purple_2016_4.potx" id="{F230D9BC-2807-4FF4-A52E-87669ED1A81F}" vid="{D4EDA164-A9DF-4FD6-84AA-6D2E5BC1200A}"/>
    </a:ext>
  </a:extLst>
</a:theme>
</file>

<file path=ppt/theme/theme2.xml><?xml version="1.0" encoding="utf-8"?>
<a:theme xmlns:a="http://schemas.openxmlformats.org/drawingml/2006/main" name="COLOR TEMPLATE">
  <a:themeElements>
    <a:clrScheme name="BT - Dark Purple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5C2D91"/>
      </a:accent1>
      <a:accent2>
        <a:srgbClr val="B4009E"/>
      </a:accent2>
      <a:accent3>
        <a:srgbClr val="107C10"/>
      </a:accent3>
      <a:accent4>
        <a:srgbClr val="0078D7"/>
      </a:accent4>
      <a:accent5>
        <a:srgbClr val="008272"/>
      </a:accent5>
      <a:accent6>
        <a:srgbClr val="D83B01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Purple_2016_4.potx" id="{F230D9BC-2807-4FF4-A52E-87669ED1A81F}" vid="{3AFD56AD-66DA-44BD-8AFD-60A79159574F}"/>
    </a:ext>
  </a:extLst>
</a:theme>
</file>

<file path=ppt/theme/theme3.xml><?xml version="1.0" encoding="utf-8"?>
<a:theme xmlns:a="http://schemas.openxmlformats.org/drawingml/2006/main" name="1_5-50091_TR24_BO_CT_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ACE1F860-A7C5-4F6A-9659-FD362B4E8CFA}" vid="{D991A258-702D-4C0C-9E71-E30025EE76B0}"/>
    </a:ext>
  </a:extLst>
</a:theme>
</file>

<file path=ppt/theme/theme4.xml><?xml version="1.0" encoding="utf-8"?>
<a:theme xmlns:a="http://schemas.openxmlformats.org/drawingml/2006/main" name="5-30711_TR22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2_BO_CT_Template.potx" id="{B1B2F3F2-0B4F-4209-B007-CB76AE668BD4}" vid="{5E751991-B51F-49F7-957F-139A6D02B77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4230</TotalTime>
  <Words>1813</Words>
  <Application>Microsoft Office PowerPoint</Application>
  <PresentationFormat>Widescreen</PresentationFormat>
  <Paragraphs>270</Paragraphs>
  <Slides>46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Calibri</vt:lpstr>
      <vt:lpstr>Consolas</vt:lpstr>
      <vt:lpstr>Segoe UI</vt:lpstr>
      <vt:lpstr>Segoe UI Light</vt:lpstr>
      <vt:lpstr>Segoe UI Semilight</vt:lpstr>
      <vt:lpstr>Wingdings</vt:lpstr>
      <vt:lpstr>WHITE TEMPLATE</vt:lpstr>
      <vt:lpstr>COLOR TEMPLATE</vt:lpstr>
      <vt:lpstr>1_5-50091_TR24_BO_CT_Template</vt:lpstr>
      <vt:lpstr>5-30711_TR22_BO_CT_Template</vt:lpstr>
      <vt:lpstr>Build a Bot Workshop:  with Node.js</vt:lpstr>
      <vt:lpstr>Download the Tools</vt:lpstr>
      <vt:lpstr>What are Bots?</vt:lpstr>
      <vt:lpstr>Bots are Apps Conversation as a Platform (CaaP)  </vt:lpstr>
      <vt:lpstr>Task Automation</vt:lpstr>
      <vt:lpstr>Knowledge Base</vt:lpstr>
      <vt:lpstr>Questions and Answers</vt:lpstr>
      <vt:lpstr>Bot to Human Handoff</vt:lpstr>
      <vt:lpstr>Microsoft Bot Framework</vt:lpstr>
      <vt:lpstr>PowerPoint Presentation</vt:lpstr>
      <vt:lpstr>PowerPoint Presentation</vt:lpstr>
      <vt:lpstr>Designing Bots</vt:lpstr>
      <vt:lpstr>Bot design is app design</vt:lpstr>
      <vt:lpstr>Navigating the dialog stack</vt:lpstr>
      <vt:lpstr>Making our bot w/ Node.js</vt:lpstr>
      <vt:lpstr>Download the Tools</vt:lpstr>
      <vt:lpstr>Import the appropriate Libraries</vt:lpstr>
      <vt:lpstr>Write some code… hello world</vt:lpstr>
      <vt:lpstr>Code Snippet (1)</vt:lpstr>
      <vt:lpstr>Code Snippet (2)</vt:lpstr>
      <vt:lpstr>Test your code</vt:lpstr>
      <vt:lpstr>Waterfall</vt:lpstr>
      <vt:lpstr>Creating other Dialogs</vt:lpstr>
      <vt:lpstr>Saving User Data (1)</vt:lpstr>
      <vt:lpstr>Saving User Data (2)</vt:lpstr>
      <vt:lpstr>Understanding User’s Intent</vt:lpstr>
      <vt:lpstr>Move Code</vt:lpstr>
      <vt:lpstr>Add intents variable and change Root</vt:lpstr>
      <vt:lpstr>Add new intent – Change Name</vt:lpstr>
      <vt:lpstr>Add Hero Card Function</vt:lpstr>
      <vt:lpstr>Add ‘hero card’ intent</vt:lpstr>
      <vt:lpstr>Making your bot Smart</vt:lpstr>
      <vt:lpstr>Users don’t think in Dialog stacks...</vt:lpstr>
      <vt:lpstr>What makes a bot seem smart?</vt:lpstr>
      <vt:lpstr>Intents, entities, and utterances</vt:lpstr>
      <vt:lpstr>Language Understanding Intelligent Service (LUIS.ai)</vt:lpstr>
      <vt:lpstr>PowerPoint Presentation</vt:lpstr>
      <vt:lpstr>What makes a bot seem smart?</vt:lpstr>
      <vt:lpstr>What makes a bot seem smart?</vt:lpstr>
      <vt:lpstr>What makes a bot seem smart?</vt:lpstr>
      <vt:lpstr>QnA Maker</vt:lpstr>
      <vt:lpstr>Adding QnA code</vt:lpstr>
      <vt:lpstr>Create a new intent and Dialog to call</vt:lpstr>
      <vt:lpstr>So what really makes a bot seem smart?</vt:lpstr>
      <vt:lpstr>User experience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 a-Bot Design:  Redefining User Experience in a Bot World</dc:title>
  <dc:creator>Justine Cocchi</dc:creator>
  <cp:lastModifiedBy>Kat Harris</cp:lastModifiedBy>
  <cp:revision>84</cp:revision>
  <dcterms:created xsi:type="dcterms:W3CDTF">2017-03-15T20:19:16Z</dcterms:created>
  <dcterms:modified xsi:type="dcterms:W3CDTF">2017-04-08T17:23:23Z</dcterms:modified>
</cp:coreProperties>
</file>